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56" r:id="rId3"/>
    <p:sldId id="257" r:id="rId5"/>
    <p:sldId id="258" r:id="rId6"/>
    <p:sldId id="259" r:id="rId7"/>
    <p:sldId id="260" r:id="rId8"/>
    <p:sldId id="261" r:id="rId9"/>
  </p:sldIdLst>
  <p:sldSz cx="24384000" cy="13716000"/>
  <p:notesSz cx="6858000" cy="9144000"/>
  <p:embeddedFontLst/>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panose="02000503000000020004"/>
      </a:defRPr>
    </a:lvl1pPr>
    <a:lvl2pPr marL="0" marR="0" indent="4572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panose="02000503000000020004"/>
      </a:defRPr>
    </a:lvl2pPr>
    <a:lvl3pPr marL="0" marR="0" indent="9144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panose="02000503000000020004"/>
      </a:defRPr>
    </a:lvl3pPr>
    <a:lvl4pPr marL="0" marR="0" indent="13716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panose="02000503000000020004"/>
      </a:defRPr>
    </a:lvl4pPr>
    <a:lvl5pPr marL="0" marR="0" indent="18288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panose="02000503000000020004"/>
      </a:defRPr>
    </a:lvl5pPr>
    <a:lvl6pPr marL="0" marR="0" indent="22860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panose="02000503000000020004"/>
      </a:defRPr>
    </a:lvl6pPr>
    <a:lvl7pPr marL="0" marR="0" indent="27432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panose="02000503000000020004"/>
      </a:defRPr>
    </a:lvl7pPr>
    <a:lvl8pPr marL="0" marR="0" indent="32004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panose="02000503000000020004"/>
      </a:defRPr>
    </a:lvl8pPr>
    <a:lvl9pPr marL="0" marR="0" indent="365760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panose="020005030000000200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7" name="Shape 157"/>
          <p:cNvSpPr/>
          <p:nvPr>
            <p:ph type="sldImg"/>
          </p:nvPr>
        </p:nvSpPr>
        <p:spPr>
          <a:xfrm>
            <a:off x="1143000" y="685800"/>
            <a:ext cx="4572000" cy="3429000"/>
          </a:xfrm>
          <a:prstGeom prst="rect">
            <a:avLst/>
          </a:prstGeom>
        </p:spPr>
        <p:txBody>
          <a:bodyPr/>
          <a:lstStyle/>
          <a:p/>
        </p:txBody>
      </p:sp>
      <p:sp>
        <p:nvSpPr>
          <p:cNvPr id="158" name="Shape 158"/>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mn-lt"/>
        <a:ea typeface="+mn-ea"/>
        <a:cs typeface="+mn-cs"/>
        <a:sym typeface="Helvetica Neue" panose="02000503000000020004"/>
      </a:defRPr>
    </a:lvl1pPr>
    <a:lvl2pPr indent="228600" defTabSz="457200" latinLnBrk="0">
      <a:lnSpc>
        <a:spcPct val="118000"/>
      </a:lnSpc>
      <a:defRPr sz="2200">
        <a:latin typeface="+mn-lt"/>
        <a:ea typeface="+mn-ea"/>
        <a:cs typeface="+mn-cs"/>
        <a:sym typeface="Helvetica Neue" panose="02000503000000020004"/>
      </a:defRPr>
    </a:lvl2pPr>
    <a:lvl3pPr indent="457200" defTabSz="457200" latinLnBrk="0">
      <a:lnSpc>
        <a:spcPct val="118000"/>
      </a:lnSpc>
      <a:defRPr sz="2200">
        <a:latin typeface="+mn-lt"/>
        <a:ea typeface="+mn-ea"/>
        <a:cs typeface="+mn-cs"/>
        <a:sym typeface="Helvetica Neue" panose="02000503000000020004"/>
      </a:defRPr>
    </a:lvl3pPr>
    <a:lvl4pPr indent="685800" defTabSz="457200" latinLnBrk="0">
      <a:lnSpc>
        <a:spcPct val="118000"/>
      </a:lnSpc>
      <a:defRPr sz="2200">
        <a:latin typeface="+mn-lt"/>
        <a:ea typeface="+mn-ea"/>
        <a:cs typeface="+mn-cs"/>
        <a:sym typeface="Helvetica Neue" panose="02000503000000020004"/>
      </a:defRPr>
    </a:lvl4pPr>
    <a:lvl5pPr indent="914400" defTabSz="457200" latinLnBrk="0">
      <a:lnSpc>
        <a:spcPct val="118000"/>
      </a:lnSpc>
      <a:defRPr sz="2200">
        <a:latin typeface="+mn-lt"/>
        <a:ea typeface="+mn-ea"/>
        <a:cs typeface="+mn-cs"/>
        <a:sym typeface="Helvetica Neue" panose="02000503000000020004"/>
      </a:defRPr>
    </a:lvl5pPr>
    <a:lvl6pPr indent="1143000" defTabSz="457200" latinLnBrk="0">
      <a:lnSpc>
        <a:spcPct val="118000"/>
      </a:lnSpc>
      <a:defRPr sz="2200">
        <a:latin typeface="+mn-lt"/>
        <a:ea typeface="+mn-ea"/>
        <a:cs typeface="+mn-cs"/>
        <a:sym typeface="Helvetica Neue" panose="02000503000000020004"/>
      </a:defRPr>
    </a:lvl6pPr>
    <a:lvl7pPr indent="1371600" defTabSz="457200" latinLnBrk="0">
      <a:lnSpc>
        <a:spcPct val="118000"/>
      </a:lnSpc>
      <a:defRPr sz="2200">
        <a:latin typeface="+mn-lt"/>
        <a:ea typeface="+mn-ea"/>
        <a:cs typeface="+mn-cs"/>
        <a:sym typeface="Helvetica Neue" panose="02000503000000020004"/>
      </a:defRPr>
    </a:lvl7pPr>
    <a:lvl8pPr indent="1600200" defTabSz="457200" latinLnBrk="0">
      <a:lnSpc>
        <a:spcPct val="118000"/>
      </a:lnSpc>
      <a:defRPr sz="2200">
        <a:latin typeface="+mn-lt"/>
        <a:ea typeface="+mn-ea"/>
        <a:cs typeface="+mn-cs"/>
        <a:sym typeface="Helvetica Neue" panose="02000503000000020004"/>
      </a:defRPr>
    </a:lvl8pPr>
    <a:lvl9pPr indent="1828800" defTabSz="457200" latinLnBrk="0">
      <a:lnSpc>
        <a:spcPct val="118000"/>
      </a:lnSpc>
      <a:defRPr sz="2200">
        <a:latin typeface="+mn-lt"/>
        <a:ea typeface="+mn-ea"/>
        <a:cs typeface="+mn-cs"/>
        <a:sym typeface="Helvetica Neue" panose="020005030000000200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66"/>
          <p:cNvSpPr/>
          <p:nvPr>
            <p:ph type="sldImg"/>
          </p:nvPr>
        </p:nvSpPr>
        <p:spPr>
          <a:prstGeom prst="rect">
            <a:avLst/>
          </a:prstGeom>
        </p:spPr>
        <p:txBody>
          <a:bodyPr/>
          <a:lstStyle/>
          <a:p/>
        </p:txBody>
      </p:sp>
      <p:sp>
        <p:nvSpPr>
          <p:cNvPr id="167" name="Shape 167"/>
          <p:cNvSpPr/>
          <p:nvPr>
            <p:ph type="body" sz="quarter" idx="1"/>
          </p:nvPr>
        </p:nvSpPr>
        <p:spPr>
          <a:prstGeom prst="rect">
            <a:avLst/>
          </a:prstGeom>
        </p:spPr>
        <p:txBody>
          <a:bodyPr/>
          <a:lstStyle/>
          <a:p>
            <a:r>
              <a:t>Hi, I'm Dylan. I'm doing this final project with Qiang. Parallel 3D Collision Checking (Written in Rust) </a:t>
            </a:r>
          </a:p>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p:txBody>
      </p:sp>
      <p:sp>
        <p:nvSpPr>
          <p:cNvPr id="180" name="Shape 180"/>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t>To begin with, I wanna introduce the research significance of collision checking and why it makes sense to apply parallel computing to accelerate the collision checking algorithm.</a:t>
            </a:r>
          </a:p>
          <a:p>
            <a:pPr defTabSz="914400">
              <a:lnSpc>
                <a:spcPct val="100000"/>
              </a:lnSpc>
              <a:defRPr sz="1200">
                <a:latin typeface="Calibri"/>
                <a:ea typeface="Calibri"/>
                <a:cs typeface="Calibri"/>
                <a:sym typeface="Calibri"/>
              </a:defRPr>
            </a:pPr>
          </a:p>
          <a:p>
            <a:pPr defTabSz="914400">
              <a:lnSpc>
                <a:spcPct val="100000"/>
              </a:lnSpc>
              <a:defRPr sz="1200">
                <a:latin typeface="Calibri"/>
                <a:ea typeface="Calibri"/>
                <a:cs typeface="Calibri"/>
                <a:sym typeface="Calibri"/>
              </a:defRPr>
            </a:pPr>
            <a:r>
              <a:t>Here are pictures of the robot dog produced by Boston Dynamics. The key algorithm to guarantee the safety of this robot to make sure it doesn't hit the ladders, is collision checking.  In these applications, computational speed is of the main concerns. We wanna make it real-time, to make the robot locomotions safe but agile. So here comes parallel computing.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89"/>
          <p:cNvSpPr/>
          <p:nvPr>
            <p:ph type="sldImg"/>
          </p:nvPr>
        </p:nvSpPr>
        <p:spPr>
          <a:prstGeom prst="rect">
            <a:avLst/>
          </a:prstGeom>
        </p:spPr>
        <p:txBody>
          <a:bodyPr/>
          <a:lstStyle/>
          <a:p/>
        </p:txBody>
      </p:sp>
      <p:sp>
        <p:nvSpPr>
          <p:cNvPr id="190" name="Shape 190"/>
          <p:cNvSpPr/>
          <p:nvPr>
            <p:ph type="body" sz="quarter" idx="1"/>
          </p:nvPr>
        </p:nvSpPr>
        <p:spPr>
          <a:prstGeom prst="rect">
            <a:avLst/>
          </a:prstGeom>
        </p:spPr>
        <p:txBody>
          <a:bodyPr/>
          <a:lstStyle>
            <a:lvl1pPr defTabSz="914400">
              <a:lnSpc>
                <a:spcPct val="100000"/>
              </a:lnSpc>
              <a:defRPr sz="1200">
                <a:latin typeface="Calibri"/>
                <a:ea typeface="Calibri"/>
                <a:cs typeface="Calibri"/>
                <a:sym typeface="Calibri"/>
              </a:defRPr>
            </a:lvl1pPr>
          </a:lstStyle>
          <a:p>
            <a:r>
              <a:t>Collision checking algorithms involves two phases, a broad one and a narrow one. In broad phase, a tree structure called BVH is built and traversed. 3D BVH is similar to a kd-tree with k=3, but it splits the space not in terms of actual positions, but in terms of groups of 3D primitives. By traversing BVH, primitives far away, without any possibilities to collide, are ruled out, leaving potential colliding pairs to the narrow phase.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p:nvPr>
            <p:ph type="sldImg"/>
          </p:nvPr>
        </p:nvSpPr>
        <p:spPr>
          <a:prstGeom prst="rect">
            <a:avLst/>
          </a:prstGeom>
        </p:spPr>
        <p:txBody>
          <a:bodyPr/>
          <a:lstStyle/>
          <a:p/>
        </p:txBody>
      </p:sp>
      <p:sp>
        <p:nvSpPr>
          <p:cNvPr id="200" name="Shape 200"/>
          <p:cNvSpPr/>
          <p:nvPr>
            <p:ph type="body" sz="quarter" idx="1"/>
          </p:nvPr>
        </p:nvSpPr>
        <p:spPr>
          <a:prstGeom prst="rect">
            <a:avLst/>
          </a:prstGeom>
        </p:spPr>
        <p:txBody>
          <a:bodyPr/>
          <a:lstStyle>
            <a:lvl1pPr defTabSz="914400">
              <a:lnSpc>
                <a:spcPct val="100000"/>
              </a:lnSpc>
              <a:defRPr sz="1200">
                <a:latin typeface="Calibri"/>
                <a:ea typeface="Calibri"/>
                <a:cs typeface="Calibri"/>
                <a:sym typeface="Calibri"/>
              </a:defRPr>
            </a:lvl1pPr>
          </a:lstStyle>
          <a:p>
            <a:r>
              <a:t>In narrow phase, a geometric algorithm called GJK will be run across all pairs to decided whether they really collide.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Shape 210"/>
          <p:cNvSpPr/>
          <p:nvPr>
            <p:ph type="sldImg"/>
          </p:nvPr>
        </p:nvSpPr>
        <p:spPr>
          <a:prstGeom prst="rect">
            <a:avLst/>
          </a:prstGeom>
        </p:spPr>
        <p:txBody>
          <a:bodyPr/>
          <a:lstStyle/>
          <a:p/>
        </p:txBody>
      </p:sp>
      <p:sp>
        <p:nvSpPr>
          <p:cNvPr id="211" name="Shape 211"/>
          <p:cNvSpPr/>
          <p:nvPr>
            <p:ph type="body" sz="quarter" idx="1"/>
          </p:nvPr>
        </p:nvSpPr>
        <p:spPr>
          <a:prstGeom prst="rect">
            <a:avLst/>
          </a:prstGeom>
        </p:spPr>
        <p:txBody>
          <a:bodyPr/>
          <a:lstStyle>
            <a:lvl1pPr defTabSz="914400">
              <a:lnSpc>
                <a:spcPct val="100000"/>
              </a:lnSpc>
              <a:defRPr sz="1200">
                <a:latin typeface="Calibri"/>
                <a:ea typeface="Calibri"/>
                <a:cs typeface="Calibri"/>
                <a:sym typeface="Calibri"/>
              </a:defRPr>
            </a:lvl1pPr>
          </a:lstStyle>
          <a:p>
            <a:r>
              <a:t>The process of doing this algorithm in parallel is much similar to homework 5. First, build a tree structure, BVH, in parallel, next, traverse the tree in parallel to extract pairs to narrow phase. Then narrow phase can be embarrassingly parallelized, just like how we do queries on a kd-tree in parallel. However, the details in this algorithm are actually far more delicate than the ones in kd-tree.  For example, in the traversing part, because we need to traverse pairs, so we're traversing one tree and its own copy in parallel instead of just traversing the tree itself.</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p:txBody>
      </p:sp>
      <p:sp>
        <p:nvSpPr>
          <p:cNvPr id="221" name="Shape 221"/>
          <p:cNvSpPr/>
          <p:nvPr>
            <p:ph type="body" sz="quarter" idx="1"/>
          </p:nvPr>
        </p:nvSpPr>
        <p:spPr>
          <a:prstGeom prst="rect">
            <a:avLst/>
          </a:prstGeom>
        </p:spPr>
        <p:txBody>
          <a:bodyPr/>
          <a:lstStyle>
            <a:lvl1pPr defTabSz="914400">
              <a:lnSpc>
                <a:spcPct val="100000"/>
              </a:lnSpc>
              <a:defRPr sz="1200">
                <a:latin typeface="Calibri"/>
                <a:ea typeface="Calibri"/>
                <a:cs typeface="Calibri"/>
                <a:sym typeface="Calibri"/>
              </a:defRPr>
            </a:lvl1pPr>
          </a:lstStyle>
          <a:p>
            <a:r>
              <a:t>Finally, I wanna justify our usage of rust rather than C++. Rust is as fast as C++, but compared to C++, rust has friendlier dependency management mechanisms, so the parallel computing library it offers has the ability to be migrated to different machines and operating systems with zero pain. It makes the workflow easier.</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p>
          <a:p>
            <a:pPr lvl="2"/>
          </a:p>
          <a:p>
            <a:pPr lvl="3"/>
          </a:p>
          <a:p>
            <a:pPr lvl="4"/>
          </a:p>
        </p:txBody>
      </p:sp>
      <p:sp>
        <p:nvSpPr>
          <p:cNvPr id="14"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panose="02000503000000020004"/>
                <a:ea typeface="Helvetica Neue Medium" panose="02000503000000020004"/>
                <a:cs typeface="Helvetica Neue Medium" panose="02000503000000020004"/>
                <a:sym typeface="Helvetica Neue Medium" panose="02000503000000020004"/>
              </a:defRPr>
            </a:lvl1pPr>
            <a:lvl2pPr marL="0" indent="457200" algn="ctr">
              <a:lnSpc>
                <a:spcPct val="80000"/>
              </a:lnSpc>
              <a:spcBef>
                <a:spcPts val="0"/>
              </a:spcBef>
              <a:buSzTx/>
              <a:buNone/>
              <a:defRPr sz="11600" spc="-232">
                <a:latin typeface="Helvetica Neue Medium" panose="02000503000000020004"/>
                <a:ea typeface="Helvetica Neue Medium" panose="02000503000000020004"/>
                <a:cs typeface="Helvetica Neue Medium" panose="02000503000000020004"/>
                <a:sym typeface="Helvetica Neue Medium" panose="02000503000000020004"/>
              </a:defRPr>
            </a:lvl2pPr>
            <a:lvl3pPr marL="0" indent="914400" algn="ctr">
              <a:lnSpc>
                <a:spcPct val="80000"/>
              </a:lnSpc>
              <a:spcBef>
                <a:spcPts val="0"/>
              </a:spcBef>
              <a:buSzTx/>
              <a:buNone/>
              <a:defRPr sz="11600" spc="-232">
                <a:latin typeface="Helvetica Neue Medium" panose="02000503000000020004"/>
                <a:ea typeface="Helvetica Neue Medium" panose="02000503000000020004"/>
                <a:cs typeface="Helvetica Neue Medium" panose="02000503000000020004"/>
                <a:sym typeface="Helvetica Neue Medium" panose="02000503000000020004"/>
              </a:defRPr>
            </a:lvl3pPr>
            <a:lvl4pPr marL="0" indent="1371600" algn="ctr">
              <a:lnSpc>
                <a:spcPct val="80000"/>
              </a:lnSpc>
              <a:spcBef>
                <a:spcPts val="0"/>
              </a:spcBef>
              <a:buSzTx/>
              <a:buNone/>
              <a:defRPr sz="11600" spc="-232">
                <a:latin typeface="Helvetica Neue Medium" panose="02000503000000020004"/>
                <a:ea typeface="Helvetica Neue Medium" panose="02000503000000020004"/>
                <a:cs typeface="Helvetica Neue Medium" panose="02000503000000020004"/>
                <a:sym typeface="Helvetica Neue Medium" panose="02000503000000020004"/>
              </a:defRPr>
            </a:lvl4pPr>
            <a:lvl5pPr marL="0" indent="1828800" algn="ctr">
              <a:lnSpc>
                <a:spcPct val="80000"/>
              </a:lnSpc>
              <a:spcBef>
                <a:spcPts val="0"/>
              </a:spcBef>
              <a:buSzTx/>
              <a:buNone/>
              <a:defRPr sz="11600" spc="-232">
                <a:latin typeface="Helvetica Neue Medium" panose="02000503000000020004"/>
                <a:ea typeface="Helvetica Neue Medium" panose="02000503000000020004"/>
                <a:cs typeface="Helvetica Neue Medium" panose="02000503000000020004"/>
                <a:sym typeface="Helvetica Neue Medium" panose="02000503000000020004"/>
              </a:defRPr>
            </a:lvl5pPr>
          </a:lstStyle>
          <a:p>
            <a:r>
              <a:t>Statement</a:t>
            </a:r>
          </a:p>
          <a:p>
            <a:pPr lvl="1"/>
          </a:p>
          <a:p>
            <a:pPr lvl="2"/>
          </a:p>
          <a:p>
            <a:pPr lvl="3"/>
          </a:p>
          <a:p>
            <a:pPr lvl="4"/>
          </a:p>
        </p:txBody>
      </p:sp>
      <p:sp>
        <p:nvSpPr>
          <p:cNvPr id="99"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p>
          <a:p>
            <a:pPr lvl="2"/>
          </a:p>
          <a:p>
            <a:pPr lvl="3"/>
          </a:p>
          <a:p>
            <a:pPr lvl="4"/>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810" indent="-469900">
              <a:spcBef>
                <a:spcPts val="0"/>
              </a:spcBef>
              <a:buSzTx/>
              <a:buNone/>
              <a:defRPr sz="8500" spc="-170">
                <a:latin typeface="Helvetica Neue Medium" panose="02000503000000020004"/>
                <a:ea typeface="Helvetica Neue Medium" panose="02000503000000020004"/>
                <a:cs typeface="Helvetica Neue Medium" panose="02000503000000020004"/>
                <a:sym typeface="Helvetica Neue Medium" panose="02000503000000020004"/>
              </a:defRPr>
            </a:lvl1pPr>
            <a:lvl2pPr marL="638810" indent="-12700">
              <a:spcBef>
                <a:spcPts val="0"/>
              </a:spcBef>
              <a:buSzTx/>
              <a:buNone/>
              <a:defRPr sz="8500" spc="-170">
                <a:latin typeface="Helvetica Neue Medium" panose="02000503000000020004"/>
                <a:ea typeface="Helvetica Neue Medium" panose="02000503000000020004"/>
                <a:cs typeface="Helvetica Neue Medium" panose="02000503000000020004"/>
                <a:sym typeface="Helvetica Neue Medium" panose="02000503000000020004"/>
              </a:defRPr>
            </a:lvl2pPr>
            <a:lvl3pPr marL="638810" indent="444500">
              <a:spcBef>
                <a:spcPts val="0"/>
              </a:spcBef>
              <a:buSzTx/>
              <a:buNone/>
              <a:defRPr sz="8500" spc="-170">
                <a:latin typeface="Helvetica Neue Medium" panose="02000503000000020004"/>
                <a:ea typeface="Helvetica Neue Medium" panose="02000503000000020004"/>
                <a:cs typeface="Helvetica Neue Medium" panose="02000503000000020004"/>
                <a:sym typeface="Helvetica Neue Medium" panose="02000503000000020004"/>
              </a:defRPr>
            </a:lvl3pPr>
            <a:lvl4pPr marL="638810" indent="901700">
              <a:spcBef>
                <a:spcPts val="0"/>
              </a:spcBef>
              <a:buSzTx/>
              <a:buNone/>
              <a:defRPr sz="8500" spc="-170">
                <a:latin typeface="Helvetica Neue Medium" panose="02000503000000020004"/>
                <a:ea typeface="Helvetica Neue Medium" panose="02000503000000020004"/>
                <a:cs typeface="Helvetica Neue Medium" panose="02000503000000020004"/>
                <a:sym typeface="Helvetica Neue Medium" panose="02000503000000020004"/>
              </a:defRPr>
            </a:lvl4pPr>
            <a:lvl5pPr marL="638810" indent="1358900">
              <a:spcBef>
                <a:spcPts val="0"/>
              </a:spcBef>
              <a:buSzTx/>
              <a:buNone/>
              <a:defRPr sz="8500" spc="-170">
                <a:latin typeface="Helvetica Neue Medium" panose="02000503000000020004"/>
                <a:ea typeface="Helvetica Neue Medium" panose="02000503000000020004"/>
                <a:cs typeface="Helvetica Neue Medium" panose="02000503000000020004"/>
                <a:sym typeface="Helvetica Neue Medium" panose="02000503000000020004"/>
              </a:defRPr>
            </a:lvl5pPr>
          </a:lstStyle>
          <a:p>
            <a:r>
              <a:t>“Notable Quote”</a:t>
            </a:r>
          </a:p>
          <a:p>
            <a:pPr lvl="1"/>
          </a:p>
          <a:p>
            <a:pPr lvl="2"/>
          </a:p>
          <a:p>
            <a:pPr lvl="3"/>
          </a:p>
          <a:p>
            <a:pPr lvl="4"/>
          </a:p>
        </p:txBody>
      </p:sp>
      <p:sp>
        <p:nvSpPr>
          <p:cNvPr id="117"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p:txBody>
      </p:sp>
      <p:sp>
        <p:nvSpPr>
          <p:cNvPr id="127"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fld id="{86CB4B4D-7CA3-9044-876B-883B54F8677D}" type="slidenum">
              <a:rPr/>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149" name="Title Text"/>
          <p:cNvSpPr txBox="1"/>
          <p:nvPr>
            <p:ph type="title" hasCustomPrompt="1"/>
          </p:nvPr>
        </p:nvSpPr>
        <p:spPr>
          <a:xfrm>
            <a:off x="3048000" y="2244725"/>
            <a:ext cx="18288000" cy="4775201"/>
          </a:xfrm>
          <a:prstGeom prst="rect">
            <a:avLst/>
          </a:prstGeom>
        </p:spPr>
        <p:txBody>
          <a:bodyPr lIns="91439" tIns="91439" rIns="91439" bIns="91439" anchor="b"/>
          <a:lstStyle>
            <a:lvl1pPr algn="ctr" defTabSz="1828800">
              <a:lnSpc>
                <a:spcPct val="90000"/>
              </a:lnSpc>
              <a:defRPr sz="12000" b="0" spc="0">
                <a:latin typeface="Calibri Light"/>
                <a:ea typeface="Calibri Light"/>
                <a:cs typeface="Calibri Light"/>
                <a:sym typeface="Calibri Light"/>
              </a:defRPr>
            </a:lvl1pPr>
          </a:lstStyle>
          <a:p>
            <a:r>
              <a:t>Title Text</a:t>
            </a:r>
          </a:p>
        </p:txBody>
      </p:sp>
      <p:sp>
        <p:nvSpPr>
          <p:cNvPr id="150" name="Body Level One…"/>
          <p:cNvSpPr txBox="1"/>
          <p:nvPr>
            <p:ph type="body" sz="quarter" idx="1" hasCustomPrompt="1"/>
          </p:nvPr>
        </p:nvSpPr>
        <p:spPr>
          <a:xfrm>
            <a:off x="3048000" y="7204075"/>
            <a:ext cx="18288000" cy="3311525"/>
          </a:xfrm>
          <a:prstGeom prst="rect">
            <a:avLst/>
          </a:prstGeom>
        </p:spPr>
        <p:txBody>
          <a:bodyPr lIns="91439" tIns="91439" rIns="91439" bIns="91439"/>
          <a:lstStyle>
            <a:lvl1pPr marL="0" indent="0" algn="ctr" defTabSz="1828800">
              <a:spcBef>
                <a:spcPts val="2000"/>
              </a:spcBef>
              <a:buSzTx/>
              <a:buNone/>
              <a:defRPr>
                <a:latin typeface="Calibri"/>
                <a:ea typeface="Calibri"/>
                <a:cs typeface="Calibri"/>
                <a:sym typeface="Calibri"/>
              </a:defRPr>
            </a:lvl1pPr>
            <a:lvl2pPr marL="0" indent="457200" algn="ctr" defTabSz="1828800">
              <a:spcBef>
                <a:spcPts val="2000"/>
              </a:spcBef>
              <a:buSzTx/>
              <a:buNone/>
              <a:defRPr>
                <a:latin typeface="Calibri"/>
                <a:ea typeface="Calibri"/>
                <a:cs typeface="Calibri"/>
                <a:sym typeface="Calibri"/>
              </a:defRPr>
            </a:lvl2pPr>
            <a:lvl3pPr marL="0" indent="914400" algn="ctr" defTabSz="1828800">
              <a:spcBef>
                <a:spcPts val="2000"/>
              </a:spcBef>
              <a:buSzTx/>
              <a:buNone/>
              <a:defRPr>
                <a:latin typeface="Calibri"/>
                <a:ea typeface="Calibri"/>
                <a:cs typeface="Calibri"/>
                <a:sym typeface="Calibri"/>
              </a:defRPr>
            </a:lvl3pPr>
            <a:lvl4pPr marL="0" indent="1371600" algn="ctr" defTabSz="1828800">
              <a:spcBef>
                <a:spcPts val="2000"/>
              </a:spcBef>
              <a:buSzTx/>
              <a:buNone/>
              <a:defRPr>
                <a:latin typeface="Calibri"/>
                <a:ea typeface="Calibri"/>
                <a:cs typeface="Calibri"/>
                <a:sym typeface="Calibri"/>
              </a:defRPr>
            </a:lvl4pPr>
            <a:lvl5pPr marL="0" indent="1828800" algn="ctr" defTabSz="1828800">
              <a:spcBef>
                <a:spcPts val="2000"/>
              </a:spcBef>
              <a:buSzTx/>
              <a:buNone/>
              <a:defRPr>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p:nvPr>
            <p:ph type="sldNum" sz="quarter" idx="2"/>
          </p:nvPr>
        </p:nvSpPr>
        <p:spPr>
          <a:xfrm>
            <a:off x="22203052" y="853420"/>
            <a:ext cx="504548" cy="483910"/>
          </a:xfrm>
          <a:prstGeom prst="rect">
            <a:avLst/>
          </a:prstGeom>
        </p:spPr>
        <p:txBody>
          <a:bodyPr lIns="91439" tIns="91439" rIns="91439" bIns="91439" anchor="ctr"/>
          <a:lstStyle>
            <a:lvl1pPr algn="r" defTabSz="1828800">
              <a:defRPr sz="2400">
                <a:solidFill>
                  <a:srgbClr val="888888"/>
                </a:solidFill>
                <a:latin typeface="Calibri"/>
                <a:ea typeface="Calibri"/>
                <a:cs typeface="Calibri"/>
                <a:sym typeface="Calibri"/>
              </a:defRPr>
            </a:lvl1p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p>
          <a:p>
            <a:pPr lvl="2"/>
          </a:p>
          <a:p>
            <a:pPr lvl="3"/>
          </a:p>
          <a:p>
            <a:pPr lvl="4"/>
          </a:p>
        </p:txBody>
      </p:sp>
      <p:sp>
        <p:nvSpPr>
          <p:cNvPr id="25"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p:txBody>
      </p:sp>
      <p:sp>
        <p:nvSpPr>
          <p:cNvPr id="33" name="Slide Title"/>
          <p:cNvSpPr txBox="1"/>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p>
          <a:p>
            <a:pPr lvl="2"/>
          </a:p>
          <a:p>
            <a:pPr lvl="3"/>
          </a:p>
          <a:p>
            <a:pPr lvl="4"/>
          </a:p>
        </p:txBody>
      </p:sp>
      <p:sp>
        <p:nvSpPr>
          <p:cNvPr id="35" name="Slide Number"/>
          <p:cNvSpPr txBox="1"/>
          <p:nvPr>
            <p:ph type="sldNum" sz="quarter" idx="2"/>
          </p:nvPr>
        </p:nvSpPr>
        <p:spPr>
          <a:xfrm>
            <a:off x="12001499" y="13085233"/>
            <a:ext cx="368505" cy="374600"/>
          </a:xfrm>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p:nvPr>
            <p:ph type="body" idx="1" hasCustomPrompt="1"/>
          </p:nvPr>
        </p:nvSpPr>
        <p:spPr>
          <a:prstGeom prst="rect">
            <a:avLst/>
          </a:prstGeom>
        </p:spPr>
        <p:txBody>
          <a:bodyPr/>
          <a:lstStyle/>
          <a:p>
            <a:r>
              <a:t>Slide bullet text</a:t>
            </a:r>
          </a:p>
          <a:p>
            <a:pPr lvl="1"/>
          </a:p>
          <a:p>
            <a:pPr lvl="2"/>
          </a:p>
          <a:p>
            <a:pPr lvl="3"/>
          </a:p>
          <a:p>
            <a:pPr lvl="4"/>
          </a:p>
        </p:txBody>
      </p:sp>
      <p:sp>
        <p:nvSpPr>
          <p:cNvPr id="45"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r>
              <a:t>Slide bullet text</a:t>
            </a:r>
          </a:p>
          <a:p>
            <a:pPr lvl="1"/>
          </a:p>
          <a:p>
            <a:pPr lvl="2"/>
          </a:p>
          <a:p>
            <a:pPr lvl="3"/>
          </a:p>
          <a:p>
            <a:pPr lvl="4"/>
          </a:p>
        </p:txBody>
      </p:sp>
      <p:sp>
        <p:nvSpPr>
          <p:cNvPr id="53"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r>
              <a:t>Slide bullet text</a:t>
            </a:r>
          </a:p>
          <a:p>
            <a:pPr lvl="1"/>
          </a:p>
          <a:p>
            <a:pPr lvl="2"/>
          </a:p>
          <a:p>
            <a:pPr lvl="3"/>
          </a:p>
          <a:p>
            <a:pPr lvl="4"/>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p:txBody>
      </p:sp>
      <p:sp>
        <p:nvSpPr>
          <p:cNvPr id="63" name="Slide Title"/>
          <p:cNvSpPr txBox="1"/>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sz="11600" b="0" spc="-232">
                <a:latin typeface="Helvetica Neue Medium" panose="02000503000000020004"/>
                <a:ea typeface="Helvetica Neue Medium" panose="02000503000000020004"/>
                <a:cs typeface="Helvetica Neue Medium" panose="02000503000000020004"/>
                <a:sym typeface="Helvetica Neue Medium" panose="02000503000000020004"/>
              </a:defRPr>
            </a:lvl1pPr>
          </a:lstStyle>
          <a:p>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p>
          <a:p>
            <a:pPr lvl="2"/>
          </a:p>
          <a:p>
            <a:pPr lvl="3"/>
          </a:p>
          <a:p>
            <a:pPr lvl="4"/>
          </a:p>
        </p:txBody>
      </p:sp>
      <p:sp>
        <p:nvSpPr>
          <p:cNvPr id="91" name="Slide Number"/>
          <p:cNvSpPr txBox="1"/>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p:spPr>
        <p:txBody>
          <a:bodyPr lIns="50800" tIns="50800" rIns="50800" bIns="50800">
            <a:normAutofit/>
          </a:bodyPr>
          <a:lstStyle/>
          <a:p>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p:spPr>
        <p:txBody>
          <a:bodyPr lIns="50800" tIns="50800" rIns="50800" bIns="50800">
            <a:normAutofit/>
          </a:bodyPr>
          <a:lstStyle/>
          <a:p>
            <a:r>
              <a:t>Slide bullet text</a:t>
            </a:r>
          </a:p>
          <a:p>
            <a:pPr lvl="1"/>
          </a:p>
          <a:p>
            <a:pPr lvl="2"/>
          </a:p>
          <a:p>
            <a:pPr lvl="3"/>
          </a:p>
          <a:p>
            <a:pPr lvl="4"/>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marL="0" marR="0" indent="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1pPr>
      <a:lvl2pPr marL="0" marR="0" indent="4572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2pPr>
      <a:lvl3pPr marL="0" marR="0" indent="9144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3pPr>
      <a:lvl4pPr marL="0" marR="0" indent="13716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4pPr>
      <a:lvl5pPr marL="0" marR="0" indent="18288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5pPr>
      <a:lvl6pPr marL="0" marR="0" indent="22860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6pPr>
      <a:lvl7pPr marL="0" marR="0" indent="27432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7pPr>
      <a:lvl8pPr marL="0" marR="0" indent="32004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8pPr>
      <a:lvl9pPr marL="0" marR="0" indent="3657600" algn="l" defTabSz="2438400" rtl="0" latinLnBrk="0">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9pPr>
    </p:titleStyle>
    <p:bodyStyle>
      <a:lvl1pPr marL="6096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1pPr>
      <a:lvl2pPr marL="12192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2pPr>
      <a:lvl3pPr marL="18288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3pPr>
      <a:lvl4pPr marL="24384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4pPr>
      <a:lvl5pPr marL="30480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5pPr>
      <a:lvl6pPr marL="36576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6pPr>
      <a:lvl7pPr marL="42672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7pPr>
      <a:lvl8pPr marL="48768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8pPr>
      <a:lvl9pPr marL="5486400" marR="0" indent="-609600" algn="l" defTabSz="2438400" rtl="0" latinLnBrk="0">
        <a:lnSpc>
          <a:spcPct val="90000"/>
        </a:lnSpc>
        <a:spcBef>
          <a:spcPts val="4500"/>
        </a:spcBef>
        <a:spcAft>
          <a:spcPts val="0"/>
        </a:spcAft>
        <a:buClrTx/>
        <a:buSzPct val="123000"/>
        <a:buFontTx/>
        <a:buChar char="•"/>
        <a:defRPr sz="4800" b="0" i="0" u="none" strike="noStrike" cap="none" spc="0" baseline="0">
          <a:solidFill>
            <a:srgbClr val="000000"/>
          </a:solidFill>
          <a:uFillTx/>
          <a:latin typeface="+mn-lt"/>
          <a:ea typeface="+mn-ea"/>
          <a:cs typeface="+mn-cs"/>
          <a:sym typeface="Helvetica Neue" panose="02000503000000020004"/>
        </a:defRPr>
      </a:lvl9pPr>
    </p:bodyStyle>
    <p:otherStyle>
      <a:lvl1pPr marL="0" marR="0" indent="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1pPr>
      <a:lvl2pPr marL="0" marR="0" indent="4572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2pPr>
      <a:lvl3pPr marL="0" marR="0" indent="9144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3pPr>
      <a:lvl4pPr marL="0" marR="0" indent="13716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4pPr>
      <a:lvl5pPr marL="0" marR="0" indent="18288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5pPr>
      <a:lvl6pPr marL="0" marR="0" indent="22860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6pPr>
      <a:lvl7pPr marL="0" marR="0" indent="27432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7pPr>
      <a:lvl8pPr marL="0" marR="0" indent="32004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8pPr>
      <a:lvl9pPr marL="0" marR="0" indent="3657600" algn="ctr" defTabSz="584200" rtl="0" latinLnBrk="0">
        <a:lnSpc>
          <a:spcPct val="100000"/>
        </a:lnSpc>
        <a:spcBef>
          <a:spcPts val="0"/>
        </a:spcBef>
        <a:spcAft>
          <a:spcPts val="0"/>
        </a:spcAft>
        <a:buClrTx/>
        <a:buSzTx/>
        <a:buFontTx/>
        <a:buNone/>
        <a:defRPr sz="1800" b="0" i="0" u="none" strike="noStrike" cap="none" spc="0" baseline="0">
          <a:solidFill>
            <a:schemeClr val="tx1"/>
          </a:solidFill>
          <a:uFillTx/>
          <a:latin typeface="+mn-lt"/>
          <a:ea typeface="+mn-ea"/>
          <a:cs typeface="+mn-cs"/>
          <a:sym typeface="Helvetica Neue" panose="020005030000000200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6.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16.xml"/><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6.xml"/><Relationship Id="rId2" Type="http://schemas.openxmlformats.org/officeDocument/2006/relationships/image" Target="../media/image6.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6.xml"/><Relationship Id="rId2" Type="http://schemas.openxmlformats.org/officeDocument/2006/relationships/image" Target="../media/image7.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6.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6.xml"/><Relationship Id="rId2" Type="http://schemas.openxmlformats.org/officeDocument/2006/relationships/image" Target="../media/image8.png"/><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 name="图片 3" descr="图片 3"/>
          <p:cNvPicPr>
            <a:picLocks noChangeAspect="1"/>
          </p:cNvPicPr>
          <p:nvPr/>
        </p:nvPicPr>
        <p:blipFill>
          <a:blip r:embed="rId1"/>
          <a:srcRect l="25401" t="23242" r="34863" b="27237"/>
          <a:stretch>
            <a:fillRect/>
          </a:stretch>
        </p:blipFill>
        <p:spPr>
          <a:xfrm flipH="1">
            <a:off x="7866160" y="0"/>
            <a:ext cx="16517839" cy="13716000"/>
          </a:xfrm>
          <a:prstGeom prst="rect">
            <a:avLst/>
          </a:prstGeom>
          <a:ln w="12700">
            <a:miter lim="400000"/>
            <a:headEnd/>
            <a:tailEnd/>
          </a:ln>
        </p:spPr>
      </p:pic>
      <p:sp>
        <p:nvSpPr>
          <p:cNvPr id="161" name="文本框 4"/>
          <p:cNvSpPr txBox="1"/>
          <p:nvPr/>
        </p:nvSpPr>
        <p:spPr>
          <a:xfrm>
            <a:off x="1819241" y="2637179"/>
            <a:ext cx="19677187" cy="2963846"/>
          </a:xfrm>
          <a:prstGeom prst="rect">
            <a:avLst/>
          </a:prstGeom>
          <a:ln w="12700">
            <a:miter lim="400000"/>
          </a:ln>
        </p:spPr>
        <p:txBody>
          <a:bodyPr tIns="91439" bIns="91439">
            <a:spAutoFit/>
          </a:bodyPr>
          <a:lstStyle/>
          <a:p>
            <a:pPr algn="l" defTabSz="1828800">
              <a:defRPr sz="7000" b="1">
                <a:solidFill>
                  <a:srgbClr val="434343"/>
                </a:solidFill>
                <a:latin typeface="Gujarati MT" panose="00000500070000000000"/>
                <a:ea typeface="Gujarati MT" panose="00000500070000000000"/>
                <a:cs typeface="Gujarati MT" panose="00000500070000000000"/>
                <a:sym typeface="Gujarati MT" panose="00000500070000000000"/>
              </a:defRPr>
            </a:pPr>
            <a:r>
              <a:t>Parallel 3D Collision Checking</a:t>
            </a:r>
          </a:p>
          <a:p>
            <a:pPr algn="l" defTabSz="1828800">
              <a:defRPr sz="7000" b="1">
                <a:solidFill>
                  <a:srgbClr val="434343"/>
                </a:solidFill>
                <a:latin typeface="Gujarati MT" panose="00000500070000000000"/>
                <a:ea typeface="Gujarati MT" panose="00000500070000000000"/>
                <a:cs typeface="Gujarati MT" panose="00000500070000000000"/>
                <a:sym typeface="Gujarati MT" panose="00000500070000000000"/>
              </a:defRPr>
            </a:pPr>
            <a:r>
              <a:t>(Written in Rust)</a:t>
            </a:r>
          </a:p>
        </p:txBody>
      </p:sp>
      <p:sp>
        <p:nvSpPr>
          <p:cNvPr id="162" name="TextBox 62"/>
          <p:cNvSpPr txBox="1"/>
          <p:nvPr/>
        </p:nvSpPr>
        <p:spPr>
          <a:xfrm>
            <a:off x="1883761" y="6256398"/>
            <a:ext cx="18105192" cy="868681"/>
          </a:xfrm>
          <a:prstGeom prst="rect">
            <a:avLst/>
          </a:prstGeom>
          <a:ln w="12700">
            <a:miter lim="400000"/>
          </a:ln>
        </p:spPr>
        <p:txBody>
          <a:bodyPr tIns="91439" bIns="91439">
            <a:spAutoFit/>
          </a:bodyPr>
          <a:lstStyle>
            <a:lvl1pPr algn="l" defTabSz="1828800">
              <a:defRPr sz="3500" b="1">
                <a:solidFill>
                  <a:srgbClr val="595959"/>
                </a:solidFill>
                <a:latin typeface="Gujarati MT" panose="00000500070000000000"/>
                <a:ea typeface="Gujarati MT" panose="00000500070000000000"/>
                <a:cs typeface="Gujarati MT" panose="00000500070000000000"/>
                <a:sym typeface="Gujarati MT" panose="00000500070000000000"/>
              </a:defRPr>
            </a:lvl1pPr>
          </a:lstStyle>
          <a:p>
            <a:r>
              <a:t>Dylan Liang, Qiang Fu</a:t>
            </a:r>
          </a:p>
        </p:txBody>
      </p:sp>
      <p:sp>
        <p:nvSpPr>
          <p:cNvPr id="163" name="任意多边形 6"/>
          <p:cNvSpPr/>
          <p:nvPr/>
        </p:nvSpPr>
        <p:spPr>
          <a:xfrm>
            <a:off x="2023953" y="5806960"/>
            <a:ext cx="1678995" cy="1"/>
          </a:xfrm>
          <a:prstGeom prst="line">
            <a:avLst/>
          </a:prstGeom>
          <a:ln w="101600">
            <a:solidFill>
              <a:srgbClr val="404040"/>
            </a:solidFill>
            <a:miter/>
          </a:ln>
        </p:spPr>
        <p:txBody>
          <a:bodyPr tIns="91439" bIns="91439"/>
          <a:lstStyle/>
          <a:p>
            <a:pPr algn="l" defTabSz="1828800">
              <a:defRPr sz="3600">
                <a:solidFill>
                  <a:srgbClr val="000000"/>
                </a:solidFill>
                <a:latin typeface="Calibri"/>
                <a:ea typeface="Calibri"/>
                <a:cs typeface="Calibri"/>
                <a:sym typeface="Calibri"/>
              </a:defRPr>
            </a:pPr>
          </a:p>
        </p:txBody>
      </p:sp>
      <p:sp>
        <p:nvSpPr>
          <p:cNvPr id="164" name="矩形 15"/>
          <p:cNvSpPr/>
          <p:nvPr/>
        </p:nvSpPr>
        <p:spPr>
          <a:xfrm rot="19073406">
            <a:off x="-5051038" y="8473071"/>
            <a:ext cx="6157515" cy="6157516"/>
          </a:xfrm>
          <a:prstGeom prst="rect">
            <a:avLst/>
          </a:prstGeom>
          <a:ln w="25400">
            <a:solidFill>
              <a:srgbClr val="F2F2F2"/>
            </a:solidFill>
            <a:miter/>
          </a:ln>
        </p:spPr>
        <p:txBody>
          <a:bodyPr tIns="91439" bIns="91439" anchor="ctr"/>
          <a:lstStyle/>
          <a:p>
            <a:pPr defTabSz="1828800">
              <a:defRPr sz="3600">
                <a:solidFill>
                  <a:srgbClr val="FFFFFF"/>
                </a:solidFill>
                <a:latin typeface="Calibri"/>
                <a:ea typeface="Calibri"/>
                <a:cs typeface="Calibri"/>
                <a:sym typeface="Calibri"/>
              </a:defRPr>
            </a:pPr>
          </a:p>
        </p:txBody>
      </p:sp>
      <p:sp>
        <p:nvSpPr>
          <p:cNvPr id="165" name="Slide Number Placeholder 7"/>
          <p:cNvSpPr txBox="1"/>
          <p:nvPr>
            <p:ph type="sldNum" sz="quarter" idx="2"/>
          </p:nvPr>
        </p:nvSpPr>
        <p:spPr>
          <a:xfrm>
            <a:off x="22357536" y="853420"/>
            <a:ext cx="350064" cy="483910"/>
          </a:xfrm>
          <a:prstGeom prst="rect">
            <a:avLst/>
          </a:prstGeom>
        </p:spPr>
        <p:txBody>
          <a:bodyPr/>
          <a:lstStyle/>
          <a:p>
            <a:fld id="{86CB4B4D-7CA3-9044-876B-883B54F8677D}" type="slidenum">
              <a:rPr/>
            </a:fld>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9" name="图片 6" descr="图片 6"/>
          <p:cNvPicPr>
            <a:picLocks noChangeAspect="1"/>
          </p:cNvPicPr>
          <p:nvPr/>
        </p:nvPicPr>
        <p:blipFill>
          <a:blip r:embed="rId1"/>
          <a:srcRect l="25401" t="23242" r="34863" b="27237"/>
          <a:stretch>
            <a:fillRect/>
          </a:stretch>
        </p:blipFill>
        <p:spPr>
          <a:xfrm>
            <a:off x="0" y="13839"/>
            <a:ext cx="3347585" cy="2779752"/>
          </a:xfrm>
          <a:prstGeom prst="rect">
            <a:avLst/>
          </a:prstGeom>
          <a:ln w="12700">
            <a:miter lim="400000"/>
            <a:headEnd/>
            <a:tailEnd/>
          </a:ln>
        </p:spPr>
      </p:pic>
      <p:sp>
        <p:nvSpPr>
          <p:cNvPr id="170" name="任意多边形 10"/>
          <p:cNvSpPr/>
          <p:nvPr/>
        </p:nvSpPr>
        <p:spPr>
          <a:xfrm>
            <a:off x="3237956" y="1532025"/>
            <a:ext cx="847517" cy="1"/>
          </a:xfrm>
          <a:prstGeom prst="line">
            <a:avLst/>
          </a:prstGeom>
          <a:ln w="76200">
            <a:solidFill>
              <a:srgbClr val="404040"/>
            </a:solidFill>
            <a:miter/>
          </a:ln>
        </p:spPr>
        <p:txBody>
          <a:bodyPr tIns="91439" bIns="91439"/>
          <a:lstStyle/>
          <a:p>
            <a:pPr algn="l" defTabSz="1828800">
              <a:defRPr sz="3600">
                <a:solidFill>
                  <a:srgbClr val="000000"/>
                </a:solidFill>
                <a:latin typeface="Calibri"/>
                <a:ea typeface="Calibri"/>
                <a:cs typeface="Calibri"/>
                <a:sym typeface="Calibri"/>
              </a:defRPr>
            </a:pPr>
          </a:p>
        </p:txBody>
      </p:sp>
      <p:sp>
        <p:nvSpPr>
          <p:cNvPr id="171" name="矩形 1"/>
          <p:cNvSpPr/>
          <p:nvPr/>
        </p:nvSpPr>
        <p:spPr>
          <a:xfrm rot="19073406">
            <a:off x="-4267163" y="-1903074"/>
            <a:ext cx="6157516" cy="6157515"/>
          </a:xfrm>
          <a:prstGeom prst="rect">
            <a:avLst/>
          </a:prstGeom>
          <a:ln w="25400">
            <a:solidFill>
              <a:srgbClr val="F2F2F2"/>
            </a:solidFill>
            <a:miter/>
          </a:ln>
        </p:spPr>
        <p:txBody>
          <a:bodyPr tIns="91439" bIns="91439" anchor="ctr"/>
          <a:lstStyle/>
          <a:p>
            <a:pPr defTabSz="1828800">
              <a:defRPr sz="3600">
                <a:solidFill>
                  <a:srgbClr val="FFFFFF"/>
                </a:solidFill>
                <a:latin typeface="Calibri"/>
                <a:ea typeface="Calibri"/>
                <a:cs typeface="Calibri"/>
                <a:sym typeface="Calibri"/>
              </a:defRPr>
            </a:pPr>
          </a:p>
        </p:txBody>
      </p:sp>
      <p:sp>
        <p:nvSpPr>
          <p:cNvPr id="172" name="Slide Number Placeholder 11"/>
          <p:cNvSpPr txBox="1"/>
          <p:nvPr>
            <p:ph type="sldNum" sz="quarter" idx="2"/>
          </p:nvPr>
        </p:nvSpPr>
        <p:spPr>
          <a:xfrm>
            <a:off x="22357536" y="853420"/>
            <a:ext cx="350064" cy="483910"/>
          </a:xfrm>
          <a:prstGeom prst="rect">
            <a:avLst/>
          </a:prstGeom>
        </p:spPr>
        <p:txBody>
          <a:bodyPr/>
          <a:lstStyle/>
          <a:p>
            <a:fld id="{86CB4B4D-7CA3-9044-876B-883B54F8677D}" type="slidenum">
              <a:rPr/>
            </a:fld>
            <a:endParaRPr/>
          </a:p>
        </p:txBody>
      </p:sp>
      <p:sp>
        <p:nvSpPr>
          <p:cNvPr id="173" name="矩形 8"/>
          <p:cNvSpPr txBox="1"/>
          <p:nvPr/>
        </p:nvSpPr>
        <p:spPr>
          <a:xfrm>
            <a:off x="3075904" y="269667"/>
            <a:ext cx="10985988" cy="1069341"/>
          </a:xfrm>
          <a:prstGeom prst="rect">
            <a:avLst/>
          </a:prstGeom>
          <a:ln w="12700">
            <a:miter lim="400000"/>
          </a:ln>
        </p:spPr>
        <p:txBody>
          <a:bodyPr lIns="45719" rIns="45719" anchor="ctr">
            <a:spAutoFit/>
          </a:bodyPr>
          <a:lstStyle>
            <a:lvl1pPr algn="l" defTabSz="914400">
              <a:defRPr sz="5000" b="1">
                <a:solidFill>
                  <a:srgbClr val="595959"/>
                </a:solidFill>
                <a:latin typeface="Gujarati MT" panose="00000500070000000000"/>
                <a:ea typeface="Gujarati MT" panose="00000500070000000000"/>
                <a:cs typeface="Gujarati MT" panose="00000500070000000000"/>
                <a:sym typeface="Gujarati MT" panose="00000500070000000000"/>
              </a:defRPr>
            </a:lvl1pPr>
          </a:lstStyle>
          <a:p>
            <a:r>
              <a:t>Research Significance</a:t>
            </a:r>
          </a:p>
        </p:txBody>
      </p:sp>
      <p:grpSp>
        <p:nvGrpSpPr>
          <p:cNvPr id="178" name="Group"/>
          <p:cNvGrpSpPr/>
          <p:nvPr/>
        </p:nvGrpSpPr>
        <p:grpSpPr>
          <a:xfrm>
            <a:off x="1271819" y="4085831"/>
            <a:ext cx="21840362" cy="5544338"/>
            <a:chOff x="0" y="0"/>
            <a:chExt cx="21840361" cy="5544337"/>
          </a:xfrm>
        </p:grpSpPr>
        <p:pic>
          <p:nvPicPr>
            <p:cNvPr id="174" name="Screenshot 2025-04-24 at 1.31.44 AM.png" descr="Screenshot 2025-04-24 at 1.31.44 AM.png"/>
            <p:cNvPicPr>
              <a:picLocks noChangeAspect="1"/>
            </p:cNvPicPr>
            <p:nvPr/>
          </p:nvPicPr>
          <p:blipFill>
            <a:blip r:embed="rId2"/>
            <a:stretch>
              <a:fillRect/>
            </a:stretch>
          </p:blipFill>
          <p:spPr>
            <a:xfrm>
              <a:off x="0" y="21742"/>
              <a:ext cx="8001240" cy="5500853"/>
            </a:xfrm>
            <a:prstGeom prst="rect">
              <a:avLst/>
            </a:prstGeom>
            <a:ln w="12700" cap="flat">
              <a:noFill/>
              <a:miter lim="400000"/>
              <a:headEnd/>
              <a:tailEnd/>
            </a:ln>
            <a:effectLst/>
          </p:spPr>
        </p:pic>
        <p:grpSp>
          <p:nvGrpSpPr>
            <p:cNvPr id="177" name="Group"/>
            <p:cNvGrpSpPr/>
            <p:nvPr/>
          </p:nvGrpSpPr>
          <p:grpSpPr>
            <a:xfrm>
              <a:off x="7022103" y="0"/>
              <a:ext cx="14818259" cy="5544338"/>
              <a:chOff x="0" y="0"/>
              <a:chExt cx="14818258" cy="5544337"/>
            </a:xfrm>
          </p:grpSpPr>
          <p:pic>
            <p:nvPicPr>
              <p:cNvPr id="175" name="Screenshot 2025-04-24 at 1.32.08 AM.png" descr="Screenshot 2025-04-24 at 1.32.08 AM.png"/>
              <p:cNvPicPr>
                <a:picLocks noChangeAspect="1"/>
              </p:cNvPicPr>
              <p:nvPr/>
            </p:nvPicPr>
            <p:blipFill>
              <a:blip r:embed="rId3"/>
              <a:stretch>
                <a:fillRect/>
              </a:stretch>
            </p:blipFill>
            <p:spPr>
              <a:xfrm>
                <a:off x="0" y="21742"/>
                <a:ext cx="8334624" cy="5500853"/>
              </a:xfrm>
              <a:prstGeom prst="rect">
                <a:avLst/>
              </a:prstGeom>
              <a:ln w="12700" cap="flat">
                <a:noFill/>
                <a:miter lim="400000"/>
                <a:headEnd/>
                <a:tailEnd/>
              </a:ln>
              <a:effectLst/>
            </p:spPr>
          </p:pic>
          <p:pic>
            <p:nvPicPr>
              <p:cNvPr id="176" name="Screenshot 2025-04-24 at 1.32.18 AM.png" descr="Screenshot 2025-04-24 at 1.32.18 AM.png"/>
              <p:cNvPicPr>
                <a:picLocks noChangeAspect="1"/>
              </p:cNvPicPr>
              <p:nvPr/>
            </p:nvPicPr>
            <p:blipFill>
              <a:blip r:embed="rId4"/>
              <a:stretch>
                <a:fillRect/>
              </a:stretch>
            </p:blipFill>
            <p:spPr>
              <a:xfrm>
                <a:off x="6806147" y="0"/>
                <a:ext cx="8012112" cy="5544338"/>
              </a:xfrm>
              <a:prstGeom prst="rect">
                <a:avLst/>
              </a:prstGeom>
              <a:ln w="12700" cap="flat">
                <a:noFill/>
                <a:miter lim="400000"/>
                <a:headEnd/>
                <a:tailEnd/>
              </a:ln>
              <a:effectLst/>
            </p:spPr>
          </p:pic>
        </p:grpSp>
      </p:gr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图片 6" descr="图片 6"/>
          <p:cNvPicPr>
            <a:picLocks noChangeAspect="1"/>
          </p:cNvPicPr>
          <p:nvPr/>
        </p:nvPicPr>
        <p:blipFill>
          <a:blip r:embed="rId1"/>
          <a:srcRect l="25401" t="23242" r="34863" b="27237"/>
          <a:stretch>
            <a:fillRect/>
          </a:stretch>
        </p:blipFill>
        <p:spPr>
          <a:xfrm>
            <a:off x="0" y="13839"/>
            <a:ext cx="3347585" cy="2779752"/>
          </a:xfrm>
          <a:prstGeom prst="rect">
            <a:avLst/>
          </a:prstGeom>
          <a:ln w="12700">
            <a:miter lim="400000"/>
            <a:headEnd/>
            <a:tailEnd/>
          </a:ln>
        </p:spPr>
      </p:pic>
      <p:sp>
        <p:nvSpPr>
          <p:cNvPr id="183" name="任意多边形 10"/>
          <p:cNvSpPr/>
          <p:nvPr/>
        </p:nvSpPr>
        <p:spPr>
          <a:xfrm>
            <a:off x="3237956" y="1532025"/>
            <a:ext cx="847517" cy="1"/>
          </a:xfrm>
          <a:prstGeom prst="line">
            <a:avLst/>
          </a:prstGeom>
          <a:ln w="76200">
            <a:solidFill>
              <a:srgbClr val="404040"/>
            </a:solidFill>
            <a:miter/>
          </a:ln>
        </p:spPr>
        <p:txBody>
          <a:bodyPr tIns="91439" bIns="91439"/>
          <a:lstStyle/>
          <a:p>
            <a:pPr algn="l" defTabSz="1828800">
              <a:defRPr sz="3600">
                <a:solidFill>
                  <a:srgbClr val="000000"/>
                </a:solidFill>
                <a:latin typeface="Calibri"/>
                <a:ea typeface="Calibri"/>
                <a:cs typeface="Calibri"/>
                <a:sym typeface="Calibri"/>
              </a:defRPr>
            </a:pPr>
          </a:p>
        </p:txBody>
      </p:sp>
      <p:sp>
        <p:nvSpPr>
          <p:cNvPr id="184" name="矩形 1"/>
          <p:cNvSpPr/>
          <p:nvPr/>
        </p:nvSpPr>
        <p:spPr>
          <a:xfrm rot="19073406">
            <a:off x="-4267163" y="-1903074"/>
            <a:ext cx="6157516" cy="6157515"/>
          </a:xfrm>
          <a:prstGeom prst="rect">
            <a:avLst/>
          </a:prstGeom>
          <a:ln w="25400">
            <a:solidFill>
              <a:srgbClr val="F2F2F2"/>
            </a:solidFill>
            <a:miter/>
          </a:ln>
        </p:spPr>
        <p:txBody>
          <a:bodyPr tIns="91439" bIns="91439" anchor="ctr"/>
          <a:lstStyle/>
          <a:p>
            <a:pPr defTabSz="1828800">
              <a:defRPr sz="3600">
                <a:solidFill>
                  <a:srgbClr val="FFFFFF"/>
                </a:solidFill>
                <a:latin typeface="Calibri"/>
                <a:ea typeface="Calibri"/>
                <a:cs typeface="Calibri"/>
                <a:sym typeface="Calibri"/>
              </a:defRPr>
            </a:pPr>
          </a:p>
        </p:txBody>
      </p:sp>
      <p:sp>
        <p:nvSpPr>
          <p:cNvPr id="185" name="Slide Number Placeholder 11"/>
          <p:cNvSpPr txBox="1"/>
          <p:nvPr>
            <p:ph type="sldNum" sz="quarter" idx="2"/>
          </p:nvPr>
        </p:nvSpPr>
        <p:spPr>
          <a:xfrm>
            <a:off x="22357536" y="853420"/>
            <a:ext cx="350064" cy="483910"/>
          </a:xfrm>
          <a:prstGeom prst="rect">
            <a:avLst/>
          </a:prstGeom>
        </p:spPr>
        <p:txBody>
          <a:bodyPr/>
          <a:lstStyle/>
          <a:p>
            <a:fld id="{86CB4B4D-7CA3-9044-876B-883B54F8677D}" type="slidenum">
              <a:rPr/>
            </a:fld>
            <a:endParaRPr/>
          </a:p>
        </p:txBody>
      </p:sp>
      <p:sp>
        <p:nvSpPr>
          <p:cNvPr id="186" name="矩形 8"/>
          <p:cNvSpPr txBox="1"/>
          <p:nvPr/>
        </p:nvSpPr>
        <p:spPr>
          <a:xfrm>
            <a:off x="3075904" y="269667"/>
            <a:ext cx="10985988" cy="1069341"/>
          </a:xfrm>
          <a:prstGeom prst="rect">
            <a:avLst/>
          </a:prstGeom>
          <a:ln w="12700">
            <a:miter lim="400000"/>
          </a:ln>
        </p:spPr>
        <p:txBody>
          <a:bodyPr lIns="45719" rIns="45719" anchor="ctr">
            <a:spAutoFit/>
          </a:bodyPr>
          <a:lstStyle>
            <a:lvl1pPr algn="l" defTabSz="914400">
              <a:defRPr sz="5000" b="1">
                <a:solidFill>
                  <a:srgbClr val="595959"/>
                </a:solidFill>
                <a:latin typeface="Gujarati MT" panose="00000500070000000000"/>
                <a:ea typeface="Gujarati MT" panose="00000500070000000000"/>
                <a:cs typeface="Gujarati MT" panose="00000500070000000000"/>
                <a:sym typeface="Gujarati MT" panose="00000500070000000000"/>
              </a:defRPr>
            </a:lvl1pPr>
          </a:lstStyle>
          <a:p>
            <a:r>
              <a:t>Collision Checking Algorithm</a:t>
            </a:r>
          </a:p>
        </p:txBody>
      </p:sp>
      <p:pic>
        <p:nvPicPr>
          <p:cNvPr id="187" name="Image" descr="Image"/>
          <p:cNvPicPr>
            <a:picLocks noChangeAspect="1"/>
          </p:cNvPicPr>
          <p:nvPr/>
        </p:nvPicPr>
        <p:blipFill>
          <a:blip r:embed="rId2"/>
          <a:stretch>
            <a:fillRect/>
          </a:stretch>
        </p:blipFill>
        <p:spPr>
          <a:xfrm>
            <a:off x="4705162" y="4326276"/>
            <a:ext cx="16190903" cy="5063448"/>
          </a:xfrm>
          <a:prstGeom prst="rect">
            <a:avLst/>
          </a:prstGeom>
          <a:ln w="12700">
            <a:miter lim="400000"/>
            <a:headEnd/>
            <a:tailEnd/>
          </a:ln>
        </p:spPr>
      </p:pic>
      <p:sp>
        <p:nvSpPr>
          <p:cNvPr id="188" name="Broad Phase: Using Bounding Volume Hierarchy (BVH)"/>
          <p:cNvSpPr txBox="1"/>
          <p:nvPr/>
        </p:nvSpPr>
        <p:spPr>
          <a:xfrm>
            <a:off x="5019395" y="10775958"/>
            <a:ext cx="15562437" cy="888257"/>
          </a:xfrm>
          <a:prstGeom prst="rect">
            <a:avLst/>
          </a:prstGeom>
          <a:ln w="12700">
            <a:miter lim="400000"/>
          </a:ln>
        </p:spPr>
        <p:txBody>
          <a:bodyPr lIns="50800" tIns="50800" rIns="50800" bIns="50800" anchor="ctr">
            <a:spAutoFit/>
          </a:bodyPr>
          <a:lstStyle>
            <a:lvl1pPr>
              <a:defRPr sz="4000" b="1">
                <a:solidFill>
                  <a:srgbClr val="6C6C6C"/>
                </a:solidFill>
                <a:latin typeface="Gujarati MT" panose="00000500070000000000"/>
                <a:ea typeface="Gujarati MT" panose="00000500070000000000"/>
                <a:cs typeface="Gujarati MT" panose="00000500070000000000"/>
                <a:sym typeface="Gujarati MT" panose="00000500070000000000"/>
              </a:defRPr>
            </a:lvl1pPr>
          </a:lstStyle>
          <a:p>
            <a:r>
              <a:t>Broad Phase: Using Bounding Volume Hierarchy (BVH)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2" name="图片 6" descr="图片 6"/>
          <p:cNvPicPr>
            <a:picLocks noChangeAspect="1"/>
          </p:cNvPicPr>
          <p:nvPr/>
        </p:nvPicPr>
        <p:blipFill>
          <a:blip r:embed="rId1"/>
          <a:srcRect l="25401" t="23242" r="34863" b="27237"/>
          <a:stretch>
            <a:fillRect/>
          </a:stretch>
        </p:blipFill>
        <p:spPr>
          <a:xfrm>
            <a:off x="0" y="13839"/>
            <a:ext cx="3347585" cy="2779752"/>
          </a:xfrm>
          <a:prstGeom prst="rect">
            <a:avLst/>
          </a:prstGeom>
          <a:ln w="12700">
            <a:miter lim="400000"/>
            <a:headEnd/>
            <a:tailEnd/>
          </a:ln>
        </p:spPr>
      </p:pic>
      <p:sp>
        <p:nvSpPr>
          <p:cNvPr id="193" name="任意多边形 10"/>
          <p:cNvSpPr/>
          <p:nvPr/>
        </p:nvSpPr>
        <p:spPr>
          <a:xfrm>
            <a:off x="3237956" y="1532025"/>
            <a:ext cx="847517" cy="1"/>
          </a:xfrm>
          <a:prstGeom prst="line">
            <a:avLst/>
          </a:prstGeom>
          <a:ln w="76200">
            <a:solidFill>
              <a:srgbClr val="404040"/>
            </a:solidFill>
            <a:miter/>
          </a:ln>
        </p:spPr>
        <p:txBody>
          <a:bodyPr tIns="91439" bIns="91439"/>
          <a:lstStyle/>
          <a:p>
            <a:pPr algn="l" defTabSz="1828800">
              <a:defRPr sz="3600">
                <a:solidFill>
                  <a:srgbClr val="000000"/>
                </a:solidFill>
                <a:latin typeface="Calibri"/>
                <a:ea typeface="Calibri"/>
                <a:cs typeface="Calibri"/>
                <a:sym typeface="Calibri"/>
              </a:defRPr>
            </a:pPr>
          </a:p>
        </p:txBody>
      </p:sp>
      <p:sp>
        <p:nvSpPr>
          <p:cNvPr id="194" name="矩形 1"/>
          <p:cNvSpPr/>
          <p:nvPr/>
        </p:nvSpPr>
        <p:spPr>
          <a:xfrm rot="19073406">
            <a:off x="-4267163" y="-1903074"/>
            <a:ext cx="6157516" cy="6157515"/>
          </a:xfrm>
          <a:prstGeom prst="rect">
            <a:avLst/>
          </a:prstGeom>
          <a:ln w="25400">
            <a:solidFill>
              <a:srgbClr val="F2F2F2"/>
            </a:solidFill>
            <a:miter/>
          </a:ln>
        </p:spPr>
        <p:txBody>
          <a:bodyPr tIns="91439" bIns="91439" anchor="ctr"/>
          <a:lstStyle/>
          <a:p>
            <a:pPr defTabSz="1828800">
              <a:defRPr sz="3600">
                <a:solidFill>
                  <a:srgbClr val="FFFFFF"/>
                </a:solidFill>
                <a:latin typeface="Calibri"/>
                <a:ea typeface="Calibri"/>
                <a:cs typeface="Calibri"/>
                <a:sym typeface="Calibri"/>
              </a:defRPr>
            </a:pPr>
          </a:p>
        </p:txBody>
      </p:sp>
      <p:sp>
        <p:nvSpPr>
          <p:cNvPr id="195" name="Slide Number Placeholder 11"/>
          <p:cNvSpPr txBox="1"/>
          <p:nvPr>
            <p:ph type="sldNum" sz="quarter" idx="2"/>
          </p:nvPr>
        </p:nvSpPr>
        <p:spPr>
          <a:xfrm>
            <a:off x="22357536" y="853420"/>
            <a:ext cx="350064" cy="483910"/>
          </a:xfrm>
          <a:prstGeom prst="rect">
            <a:avLst/>
          </a:prstGeom>
        </p:spPr>
        <p:txBody>
          <a:bodyPr/>
          <a:lstStyle/>
          <a:p>
            <a:fld id="{86CB4B4D-7CA3-9044-876B-883B54F8677D}" type="slidenum">
              <a:rPr/>
            </a:fld>
            <a:endParaRPr/>
          </a:p>
        </p:txBody>
      </p:sp>
      <p:sp>
        <p:nvSpPr>
          <p:cNvPr id="196" name="矩形 8"/>
          <p:cNvSpPr txBox="1"/>
          <p:nvPr/>
        </p:nvSpPr>
        <p:spPr>
          <a:xfrm>
            <a:off x="3075904" y="269667"/>
            <a:ext cx="10985988" cy="1069341"/>
          </a:xfrm>
          <a:prstGeom prst="rect">
            <a:avLst/>
          </a:prstGeom>
          <a:ln w="12700">
            <a:miter lim="400000"/>
          </a:ln>
        </p:spPr>
        <p:txBody>
          <a:bodyPr lIns="45719" rIns="45719" anchor="ctr">
            <a:spAutoFit/>
          </a:bodyPr>
          <a:lstStyle>
            <a:lvl1pPr algn="l" defTabSz="914400">
              <a:defRPr sz="5000" b="1">
                <a:solidFill>
                  <a:srgbClr val="595959"/>
                </a:solidFill>
                <a:latin typeface="Gujarati MT" panose="00000500070000000000"/>
                <a:ea typeface="Gujarati MT" panose="00000500070000000000"/>
                <a:cs typeface="Gujarati MT" panose="00000500070000000000"/>
                <a:sym typeface="Gujarati MT" panose="00000500070000000000"/>
              </a:defRPr>
            </a:lvl1pPr>
          </a:lstStyle>
          <a:p>
            <a:r>
              <a:t>Collision Checking Algorithm Cont.</a:t>
            </a:r>
          </a:p>
        </p:txBody>
      </p:sp>
      <p:sp>
        <p:nvSpPr>
          <p:cNvPr id="197" name="Narrow Phase: Gilbert–Johnson–Keerthi (GJK) Distance Algorithm"/>
          <p:cNvSpPr txBox="1"/>
          <p:nvPr/>
        </p:nvSpPr>
        <p:spPr>
          <a:xfrm>
            <a:off x="4410710" y="10861675"/>
            <a:ext cx="17071340" cy="716915"/>
          </a:xfrm>
          <a:prstGeom prst="rect">
            <a:avLst/>
          </a:prstGeom>
          <a:ln w="12700">
            <a:miter lim="400000"/>
          </a:ln>
        </p:spPr>
        <p:txBody>
          <a:bodyPr wrap="square" lIns="50800" tIns="50800" rIns="50800" bIns="50800" anchor="ctr">
            <a:spAutoFit/>
          </a:bodyPr>
          <a:lstStyle>
            <a:lvl1pPr>
              <a:defRPr sz="4000" b="1">
                <a:solidFill>
                  <a:srgbClr val="6C6C6C"/>
                </a:solidFill>
                <a:latin typeface="Gujarati MT" panose="00000500070000000000"/>
                <a:ea typeface="Gujarati MT" panose="00000500070000000000"/>
                <a:cs typeface="Gujarati MT" panose="00000500070000000000"/>
                <a:sym typeface="Gujarati MT" panose="00000500070000000000"/>
              </a:defRPr>
            </a:lvl1pPr>
          </a:lstStyle>
          <a:p>
            <a:r>
              <a:t>Narrow Phase: Gilbert–Johnson–Keerthi (GJK) Distance Algorithm</a:t>
            </a:r>
          </a:p>
        </p:txBody>
      </p:sp>
      <p:pic>
        <p:nvPicPr>
          <p:cNvPr id="198" name="Image" descr="Image"/>
          <p:cNvPicPr>
            <a:picLocks noChangeAspect="1"/>
          </p:cNvPicPr>
          <p:nvPr/>
        </p:nvPicPr>
        <p:blipFill>
          <a:blip r:embed="rId2"/>
          <a:stretch>
            <a:fillRect/>
          </a:stretch>
        </p:blipFill>
        <p:spPr>
          <a:xfrm>
            <a:off x="6222297" y="3152076"/>
            <a:ext cx="11939406" cy="5810814"/>
          </a:xfrm>
          <a:prstGeom prst="rect">
            <a:avLst/>
          </a:prstGeom>
          <a:ln w="12700">
            <a:miter lim="400000"/>
            <a:headEnd/>
            <a:tailEnd/>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2" name="图片 6" descr="图片 6"/>
          <p:cNvPicPr>
            <a:picLocks noChangeAspect="1"/>
          </p:cNvPicPr>
          <p:nvPr/>
        </p:nvPicPr>
        <p:blipFill>
          <a:blip r:embed="rId1"/>
          <a:srcRect l="25401" t="23242" r="34863" b="27237"/>
          <a:stretch>
            <a:fillRect/>
          </a:stretch>
        </p:blipFill>
        <p:spPr>
          <a:xfrm>
            <a:off x="0" y="13839"/>
            <a:ext cx="3347585" cy="2779752"/>
          </a:xfrm>
          <a:prstGeom prst="rect">
            <a:avLst/>
          </a:prstGeom>
          <a:ln w="12700">
            <a:miter lim="400000"/>
            <a:headEnd/>
            <a:tailEnd/>
          </a:ln>
        </p:spPr>
      </p:pic>
      <p:sp>
        <p:nvSpPr>
          <p:cNvPr id="203" name="任意多边形 10"/>
          <p:cNvSpPr/>
          <p:nvPr/>
        </p:nvSpPr>
        <p:spPr>
          <a:xfrm>
            <a:off x="3237956" y="1532025"/>
            <a:ext cx="847517" cy="1"/>
          </a:xfrm>
          <a:prstGeom prst="line">
            <a:avLst/>
          </a:prstGeom>
          <a:ln w="76200">
            <a:solidFill>
              <a:srgbClr val="404040"/>
            </a:solidFill>
            <a:miter/>
          </a:ln>
        </p:spPr>
        <p:txBody>
          <a:bodyPr tIns="91439" bIns="91439"/>
          <a:lstStyle/>
          <a:p>
            <a:pPr algn="l" defTabSz="1828800">
              <a:defRPr sz="3600">
                <a:solidFill>
                  <a:srgbClr val="000000"/>
                </a:solidFill>
                <a:latin typeface="Calibri"/>
                <a:ea typeface="Calibri"/>
                <a:cs typeface="Calibri"/>
                <a:sym typeface="Calibri"/>
              </a:defRPr>
            </a:pPr>
          </a:p>
        </p:txBody>
      </p:sp>
      <p:sp>
        <p:nvSpPr>
          <p:cNvPr id="204" name="矩形 1"/>
          <p:cNvSpPr/>
          <p:nvPr/>
        </p:nvSpPr>
        <p:spPr>
          <a:xfrm rot="19073406">
            <a:off x="-4267163" y="-1903074"/>
            <a:ext cx="6157516" cy="6157515"/>
          </a:xfrm>
          <a:prstGeom prst="rect">
            <a:avLst/>
          </a:prstGeom>
          <a:ln w="25400">
            <a:solidFill>
              <a:srgbClr val="F2F2F2"/>
            </a:solidFill>
            <a:miter/>
          </a:ln>
        </p:spPr>
        <p:txBody>
          <a:bodyPr tIns="91439" bIns="91439" anchor="ctr"/>
          <a:lstStyle/>
          <a:p>
            <a:pPr defTabSz="1828800">
              <a:defRPr sz="3600">
                <a:solidFill>
                  <a:srgbClr val="FFFFFF"/>
                </a:solidFill>
                <a:latin typeface="Calibri"/>
                <a:ea typeface="Calibri"/>
                <a:cs typeface="Calibri"/>
                <a:sym typeface="Calibri"/>
              </a:defRPr>
            </a:pPr>
          </a:p>
        </p:txBody>
      </p:sp>
      <p:sp>
        <p:nvSpPr>
          <p:cNvPr id="205" name="Slide Number Placeholder 11"/>
          <p:cNvSpPr txBox="1"/>
          <p:nvPr>
            <p:ph type="sldNum" sz="quarter" idx="2"/>
          </p:nvPr>
        </p:nvSpPr>
        <p:spPr>
          <a:xfrm>
            <a:off x="22357536" y="853420"/>
            <a:ext cx="350064" cy="483910"/>
          </a:xfrm>
          <a:prstGeom prst="rect">
            <a:avLst/>
          </a:prstGeom>
        </p:spPr>
        <p:txBody>
          <a:bodyPr/>
          <a:lstStyle/>
          <a:p>
            <a:fld id="{86CB4B4D-7CA3-9044-876B-883B54F8677D}" type="slidenum">
              <a:rPr/>
            </a:fld>
            <a:endParaRPr/>
          </a:p>
        </p:txBody>
      </p:sp>
      <p:sp>
        <p:nvSpPr>
          <p:cNvPr id="206" name="矩形 8"/>
          <p:cNvSpPr txBox="1"/>
          <p:nvPr/>
        </p:nvSpPr>
        <p:spPr>
          <a:xfrm>
            <a:off x="3075904" y="269667"/>
            <a:ext cx="10985988" cy="1069341"/>
          </a:xfrm>
          <a:prstGeom prst="rect">
            <a:avLst/>
          </a:prstGeom>
          <a:ln w="12700">
            <a:miter lim="400000"/>
          </a:ln>
        </p:spPr>
        <p:txBody>
          <a:bodyPr lIns="45719" rIns="45719" anchor="ctr">
            <a:spAutoFit/>
          </a:bodyPr>
          <a:lstStyle>
            <a:lvl1pPr algn="l" defTabSz="914400">
              <a:defRPr sz="5000" b="1">
                <a:solidFill>
                  <a:srgbClr val="595959"/>
                </a:solidFill>
                <a:latin typeface="Gujarati MT" panose="00000500070000000000"/>
                <a:ea typeface="Gujarati MT" panose="00000500070000000000"/>
                <a:cs typeface="Gujarati MT" panose="00000500070000000000"/>
                <a:sym typeface="Gujarati MT" panose="00000500070000000000"/>
              </a:defRPr>
            </a:lvl1pPr>
          </a:lstStyle>
          <a:p>
            <a:r>
              <a:t>Parallel Version</a:t>
            </a:r>
          </a:p>
        </p:txBody>
      </p:sp>
      <p:pic>
        <p:nvPicPr>
          <p:cNvPr id="207" name="Image" descr="Image"/>
          <p:cNvPicPr>
            <a:picLocks noChangeAspect="1"/>
          </p:cNvPicPr>
          <p:nvPr/>
        </p:nvPicPr>
        <p:blipFill>
          <a:blip r:embed="rId2"/>
          <a:stretch>
            <a:fillRect/>
          </a:stretch>
        </p:blipFill>
        <p:spPr>
          <a:xfrm>
            <a:off x="3028463" y="4636427"/>
            <a:ext cx="9918282" cy="3101786"/>
          </a:xfrm>
          <a:prstGeom prst="rect">
            <a:avLst/>
          </a:prstGeom>
          <a:ln w="12700">
            <a:miter lim="400000"/>
            <a:headEnd/>
            <a:tailEnd/>
          </a:ln>
        </p:spPr>
      </p:pic>
      <p:pic>
        <p:nvPicPr>
          <p:cNvPr id="208" name="Image" descr="Image"/>
          <p:cNvPicPr>
            <a:picLocks noChangeAspect="1"/>
          </p:cNvPicPr>
          <p:nvPr/>
        </p:nvPicPr>
        <p:blipFill>
          <a:blip r:embed="rId3"/>
          <a:stretch>
            <a:fillRect/>
          </a:stretch>
        </p:blipFill>
        <p:spPr>
          <a:xfrm>
            <a:off x="15683672" y="4715208"/>
            <a:ext cx="7033774" cy="3423282"/>
          </a:xfrm>
          <a:prstGeom prst="rect">
            <a:avLst/>
          </a:prstGeom>
          <a:ln w="12700">
            <a:miter lim="400000"/>
            <a:headEnd/>
            <a:tailEnd/>
          </a:ln>
        </p:spPr>
      </p:pic>
      <p:sp>
        <p:nvSpPr>
          <p:cNvPr id="209" name="Non-Trivially Parallelized Broad Phase + Trivially Parallelized Narrow Phase…"/>
          <p:cNvSpPr txBox="1"/>
          <p:nvPr/>
        </p:nvSpPr>
        <p:spPr>
          <a:xfrm>
            <a:off x="3438507" y="9176970"/>
            <a:ext cx="19084028" cy="1696492"/>
          </a:xfrm>
          <a:prstGeom prst="rect">
            <a:avLst/>
          </a:prstGeom>
          <a:ln w="12700">
            <a:miter lim="400000"/>
          </a:ln>
        </p:spPr>
        <p:txBody>
          <a:bodyPr lIns="50800" tIns="50800" rIns="50800" bIns="50800" anchor="ctr">
            <a:spAutoFit/>
          </a:bodyPr>
          <a:lstStyle/>
          <a:p>
            <a:pPr>
              <a:defRPr sz="4000" b="1">
                <a:solidFill>
                  <a:srgbClr val="6C6C6C"/>
                </a:solidFill>
                <a:latin typeface="Gujarati MT" panose="00000500070000000000"/>
                <a:ea typeface="Gujarati MT" panose="00000500070000000000"/>
                <a:cs typeface="Gujarati MT" panose="00000500070000000000"/>
                <a:sym typeface="Gujarati MT" panose="00000500070000000000"/>
              </a:defRPr>
            </a:pPr>
            <a:r>
              <a:t>Non-Trivially Parallelized Broad Phase + Trivially Parallelized Narrow Phase</a:t>
            </a:r>
          </a:p>
          <a:p>
            <a:pPr>
              <a:defRPr sz="4000" b="1">
                <a:solidFill>
                  <a:srgbClr val="6C6C6C"/>
                </a:solidFill>
                <a:latin typeface="Gujarati MT" panose="00000500070000000000"/>
                <a:ea typeface="Gujarati MT" panose="00000500070000000000"/>
                <a:cs typeface="Gujarati MT" panose="00000500070000000000"/>
                <a:sym typeface="Gujarati MT" panose="00000500070000000000"/>
              </a:defRPr>
            </a:pPr>
            <a:r>
              <a:t>(Very Similar to HW5 in General)</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3" name="图片 6" descr="图片 6"/>
          <p:cNvPicPr>
            <a:picLocks noChangeAspect="1"/>
          </p:cNvPicPr>
          <p:nvPr/>
        </p:nvPicPr>
        <p:blipFill>
          <a:blip r:embed="rId1"/>
          <a:srcRect l="25401" t="23242" r="34863" b="27237"/>
          <a:stretch>
            <a:fillRect/>
          </a:stretch>
        </p:blipFill>
        <p:spPr>
          <a:xfrm>
            <a:off x="0" y="13839"/>
            <a:ext cx="3347585" cy="2779752"/>
          </a:xfrm>
          <a:prstGeom prst="rect">
            <a:avLst/>
          </a:prstGeom>
          <a:ln w="12700">
            <a:miter lim="400000"/>
            <a:headEnd/>
            <a:tailEnd/>
          </a:ln>
        </p:spPr>
      </p:pic>
      <p:sp>
        <p:nvSpPr>
          <p:cNvPr id="214" name="任意多边形 10"/>
          <p:cNvSpPr/>
          <p:nvPr/>
        </p:nvSpPr>
        <p:spPr>
          <a:xfrm>
            <a:off x="3237956" y="1532025"/>
            <a:ext cx="847517" cy="1"/>
          </a:xfrm>
          <a:prstGeom prst="line">
            <a:avLst/>
          </a:prstGeom>
          <a:ln w="76200">
            <a:solidFill>
              <a:srgbClr val="404040"/>
            </a:solidFill>
            <a:miter/>
          </a:ln>
        </p:spPr>
        <p:txBody>
          <a:bodyPr tIns="91439" bIns="91439"/>
          <a:lstStyle/>
          <a:p>
            <a:pPr algn="l" defTabSz="1828800">
              <a:defRPr sz="3600">
                <a:solidFill>
                  <a:srgbClr val="000000"/>
                </a:solidFill>
                <a:latin typeface="Calibri"/>
                <a:ea typeface="Calibri"/>
                <a:cs typeface="Calibri"/>
                <a:sym typeface="Calibri"/>
              </a:defRPr>
            </a:pPr>
          </a:p>
        </p:txBody>
      </p:sp>
      <p:sp>
        <p:nvSpPr>
          <p:cNvPr id="215" name="矩形 1"/>
          <p:cNvSpPr/>
          <p:nvPr/>
        </p:nvSpPr>
        <p:spPr>
          <a:xfrm rot="19073406">
            <a:off x="-4267163" y="-1903074"/>
            <a:ext cx="6157516" cy="6157515"/>
          </a:xfrm>
          <a:prstGeom prst="rect">
            <a:avLst/>
          </a:prstGeom>
          <a:ln w="25400">
            <a:solidFill>
              <a:srgbClr val="F2F2F2"/>
            </a:solidFill>
            <a:miter/>
          </a:ln>
        </p:spPr>
        <p:txBody>
          <a:bodyPr tIns="91439" bIns="91439" anchor="ctr"/>
          <a:lstStyle/>
          <a:p>
            <a:pPr defTabSz="1828800">
              <a:defRPr sz="3600">
                <a:solidFill>
                  <a:srgbClr val="FFFFFF"/>
                </a:solidFill>
                <a:latin typeface="Calibri"/>
                <a:ea typeface="Calibri"/>
                <a:cs typeface="Calibri"/>
                <a:sym typeface="Calibri"/>
              </a:defRPr>
            </a:pPr>
          </a:p>
        </p:txBody>
      </p:sp>
      <p:sp>
        <p:nvSpPr>
          <p:cNvPr id="216" name="Slide Number Placeholder 11"/>
          <p:cNvSpPr txBox="1"/>
          <p:nvPr>
            <p:ph type="sldNum" sz="quarter" idx="2"/>
          </p:nvPr>
        </p:nvSpPr>
        <p:spPr>
          <a:xfrm>
            <a:off x="22357536" y="853420"/>
            <a:ext cx="350064" cy="483910"/>
          </a:xfrm>
          <a:prstGeom prst="rect">
            <a:avLst/>
          </a:prstGeom>
        </p:spPr>
        <p:txBody>
          <a:bodyPr/>
          <a:lstStyle/>
          <a:p>
            <a:fld id="{86CB4B4D-7CA3-9044-876B-883B54F8677D}" type="slidenum">
              <a:rPr/>
            </a:fld>
            <a:endParaRPr/>
          </a:p>
        </p:txBody>
      </p:sp>
      <p:sp>
        <p:nvSpPr>
          <p:cNvPr id="217" name="矩形 8"/>
          <p:cNvSpPr txBox="1"/>
          <p:nvPr/>
        </p:nvSpPr>
        <p:spPr>
          <a:xfrm>
            <a:off x="3075904" y="269667"/>
            <a:ext cx="10985988" cy="1069341"/>
          </a:xfrm>
          <a:prstGeom prst="rect">
            <a:avLst/>
          </a:prstGeom>
          <a:ln w="12700">
            <a:miter lim="400000"/>
          </a:ln>
        </p:spPr>
        <p:txBody>
          <a:bodyPr lIns="45719" rIns="45719" anchor="ctr">
            <a:spAutoFit/>
          </a:bodyPr>
          <a:lstStyle>
            <a:lvl1pPr algn="l" defTabSz="914400">
              <a:defRPr sz="5000" b="1">
                <a:solidFill>
                  <a:srgbClr val="595959"/>
                </a:solidFill>
                <a:latin typeface="Gujarati MT" panose="00000500070000000000"/>
                <a:ea typeface="Gujarati MT" panose="00000500070000000000"/>
                <a:cs typeface="Gujarati MT" panose="00000500070000000000"/>
                <a:sym typeface="Gujarati MT" panose="00000500070000000000"/>
              </a:defRPr>
            </a:lvl1pPr>
          </a:lstStyle>
          <a:p>
            <a:r>
              <a:t>Why Rust?</a:t>
            </a:r>
          </a:p>
        </p:txBody>
      </p:sp>
      <p:pic>
        <p:nvPicPr>
          <p:cNvPr id="218" name="output-onlinepngtools.png" descr="output-onlinepngtools.png"/>
          <p:cNvPicPr>
            <a:picLocks noChangeAspect="1"/>
          </p:cNvPicPr>
          <p:nvPr/>
        </p:nvPicPr>
        <p:blipFill>
          <a:blip r:embed="rId2"/>
          <a:stretch>
            <a:fillRect/>
          </a:stretch>
        </p:blipFill>
        <p:spPr>
          <a:xfrm>
            <a:off x="7746454" y="2412454"/>
            <a:ext cx="8891092" cy="8891092"/>
          </a:xfrm>
          <a:prstGeom prst="rect">
            <a:avLst/>
          </a:prstGeom>
          <a:ln w="12700">
            <a:miter lim="400000"/>
            <a:headEnd/>
            <a:tailEnd/>
          </a:ln>
        </p:spPr>
      </p:pic>
      <p:sp>
        <p:nvSpPr>
          <p:cNvPr id="219" name="Fast + Ergonomic"/>
          <p:cNvSpPr txBox="1"/>
          <p:nvPr/>
        </p:nvSpPr>
        <p:spPr>
          <a:xfrm>
            <a:off x="2649986" y="10874541"/>
            <a:ext cx="19084028" cy="888257"/>
          </a:xfrm>
          <a:prstGeom prst="rect">
            <a:avLst/>
          </a:prstGeom>
          <a:ln w="12700">
            <a:miter lim="400000"/>
          </a:ln>
        </p:spPr>
        <p:txBody>
          <a:bodyPr lIns="50800" tIns="50800" rIns="50800" bIns="50800" anchor="ctr">
            <a:spAutoFit/>
          </a:bodyPr>
          <a:lstStyle>
            <a:lvl1pPr>
              <a:defRPr sz="4000" b="1">
                <a:solidFill>
                  <a:srgbClr val="6C6C6C"/>
                </a:solidFill>
                <a:latin typeface="Gujarati MT" panose="00000500070000000000"/>
                <a:ea typeface="Gujarati MT" panose="00000500070000000000"/>
                <a:cs typeface="Gujarati MT" panose="00000500070000000000"/>
                <a:sym typeface="Gujarati MT" panose="00000500070000000000"/>
              </a:defRPr>
            </a:lvl1pPr>
          </a:lstStyle>
          <a:p>
            <a:r>
              <a:t>Fast + Ergonomic</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Helvetica Neue Medium" panose="02000503000000020004"/>
            <a:ea typeface="Helvetica Neue Medium" panose="02000503000000020004"/>
            <a:cs typeface="Helvetica Neue Medium" panose="02000503000000020004"/>
            <a:sym typeface="Helvetica Neue Medium"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2438400" rtl="0" fontAlgn="auto" latinLnBrk="0" hangingPunct="0">
          <a:lnSpc>
            <a:spcPct val="100000"/>
          </a:lnSpc>
          <a:spcBef>
            <a:spcPts val="0"/>
          </a:spcBef>
          <a:spcAft>
            <a:spcPts val="0"/>
          </a:spcAft>
          <a:buClrTx/>
          <a:buSzTx/>
          <a:buFontTx/>
          <a:buNone/>
          <a:defRPr kumimoji="0" sz="2400" b="0" i="0" u="none" strike="noStrike" cap="none" spc="0" normalizeH="0" baseline="0">
            <a:ln>
              <a:noFill/>
            </a:ln>
            <a:solidFill>
              <a:srgbClr val="5E5E5E"/>
            </a:solidFill>
            <a:effectLst/>
            <a:uFillTx/>
            <a:latin typeface="+mn-lt"/>
            <a:ea typeface="+mn-ea"/>
            <a:cs typeface="+mn-cs"/>
            <a:sym typeface="Helvetica Neue" panose="020005030000000200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418</Words>
  <Application>WPS Presentation</Application>
  <PresentationFormat/>
  <Paragraphs>36</Paragraphs>
  <Slides>6</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6</vt:i4>
      </vt:variant>
    </vt:vector>
  </HeadingPairs>
  <TitlesOfParts>
    <vt:vector size="21" baseType="lpstr">
      <vt:lpstr>Arial</vt:lpstr>
      <vt:lpstr>宋体</vt:lpstr>
      <vt:lpstr>Wingdings</vt:lpstr>
      <vt:lpstr>Helvetica Neue</vt:lpstr>
      <vt:lpstr>Helvetica Neue Medium</vt:lpstr>
      <vt:lpstr>Calibri Light</vt:lpstr>
      <vt:lpstr>Helvetica Neue</vt:lpstr>
      <vt:lpstr>Calibri</vt:lpstr>
      <vt:lpstr>Gujarati MT</vt:lpstr>
      <vt:lpstr>微软雅黑</vt:lpstr>
      <vt:lpstr>汉仪旗黑</vt:lpstr>
      <vt:lpstr>宋体</vt:lpstr>
      <vt:lpstr>Arial Unicode MS</vt:lpstr>
      <vt:lpstr>汉仪书宋二KW</vt:lpstr>
      <vt:lpstr>21_BasicWhite</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章闰水</cp:lastModifiedBy>
  <cp:revision>1</cp:revision>
  <dcterms:created xsi:type="dcterms:W3CDTF">2025-04-24T05:50:26Z</dcterms:created>
  <dcterms:modified xsi:type="dcterms:W3CDTF">2025-04-24T05:50:26Z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D516B8D1F8AC1D2B21D10968563612BF_42</vt:lpwstr>
  </property>
  <property fmtid="{D5CDD505-2E9C-101B-9397-08002B2CF9AE}" pid="3" name="KSOProductBuildVer">
    <vt:lpwstr>1033-6.8.2.8850</vt:lpwstr>
  </property>
</Properties>
</file>